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92" r:id="rId4"/>
    <p:sldId id="278" r:id="rId5"/>
    <p:sldId id="282" r:id="rId6"/>
    <p:sldId id="281" r:id="rId7"/>
    <p:sldId id="280" r:id="rId8"/>
    <p:sldId id="294" r:id="rId9"/>
    <p:sldId id="260" r:id="rId10"/>
    <p:sldId id="284" r:id="rId11"/>
    <p:sldId id="272" r:id="rId12"/>
    <p:sldId id="295" r:id="rId13"/>
    <p:sldId id="285" r:id="rId14"/>
    <p:sldId id="261" r:id="rId15"/>
    <p:sldId id="269" r:id="rId16"/>
    <p:sldId id="276" r:id="rId17"/>
    <p:sldId id="286" r:id="rId18"/>
    <p:sldId id="288" r:id="rId19"/>
    <p:sldId id="287" r:id="rId20"/>
    <p:sldId id="293" r:id="rId21"/>
    <p:sldId id="289" r:id="rId22"/>
    <p:sldId id="290" r:id="rId23"/>
    <p:sldId id="291" r:id="rId24"/>
    <p:sldId id="259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FFB"/>
    <a:srgbClr val="81E6FA"/>
    <a:srgbClr val="0000FF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Kieåm</a:t>
            </a:r>
            <a:r>
              <a:rPr lang="vi-VN" dirty="0">
                <a:latin typeface="VNI-Avo" pitchFamily="2" charset="0"/>
              </a:rPr>
              <a:t> tra </a:t>
            </a:r>
            <a:r>
              <a:rPr lang="vi-VN" dirty="0" err="1">
                <a:latin typeface="VNI-Avo" pitchFamily="2" charset="0"/>
              </a:rPr>
              <a:t>baøi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cuõ</a:t>
            </a:r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mẫu</a:t>
            </a:r>
            <a:endParaRPr lang="vi-VN" dirty="0"/>
          </a:p>
          <a:p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tìm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chứa</a:t>
            </a:r>
            <a:r>
              <a:rPr lang="vi-VN" dirty="0"/>
              <a:t> âm </a:t>
            </a:r>
            <a:r>
              <a:rPr lang="vi-VN" dirty="0" err="1"/>
              <a:t>chữ</a:t>
            </a:r>
            <a:r>
              <a:rPr lang="vi-VN" dirty="0"/>
              <a:t> e, ê</a:t>
            </a:r>
          </a:p>
          <a:p>
            <a:r>
              <a:rPr lang="vi-VN" dirty="0" err="1"/>
              <a:t>Hs</a:t>
            </a:r>
            <a:r>
              <a:rPr lang="vi-VN" dirty="0"/>
              <a:t> đanh </a:t>
            </a:r>
            <a:r>
              <a:rPr lang="vi-VN" dirty="0" err="1"/>
              <a:t>vần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khó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thanh </a:t>
            </a:r>
            <a:r>
              <a:rPr lang="vi-VN" dirty="0" err="1"/>
              <a:t>tiếng</a:t>
            </a:r>
            <a:r>
              <a:rPr lang="vi-VN" dirty="0"/>
              <a:t> câu </a:t>
            </a:r>
            <a:r>
              <a:rPr lang="vi-VN" dirty="0" err="1"/>
              <a:t>ứng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tranh </a:t>
            </a:r>
            <a:r>
              <a:rPr lang="vi-VN" dirty="0" err="1">
                <a:latin typeface="VNI-Avo" pitchFamily="2" charset="0"/>
              </a:rPr>
              <a:t>chủ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đề</a:t>
            </a:r>
            <a:r>
              <a:rPr lang="vi-VN" dirty="0">
                <a:latin typeface="VNI-Avo" pitchFamily="2" charset="0"/>
              </a:rPr>
              <a:t> – </a:t>
            </a:r>
            <a:r>
              <a:rPr lang="vi-VN" dirty="0" err="1">
                <a:latin typeface="VNI-Avo" pitchFamily="2" charset="0"/>
              </a:rPr>
              <a:t>Hs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nói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r>
              <a:rPr lang="vi-VN" dirty="0">
                <a:latin typeface="VNI-Avo" pitchFamily="2" charset="0"/>
              </a:rPr>
              <a:t>– </a:t>
            </a:r>
            <a:r>
              <a:rPr lang="vi-VN" dirty="0" err="1">
                <a:latin typeface="VNI-Avo" pitchFamily="2" charset="0"/>
              </a:rPr>
              <a:t>gv</a:t>
            </a:r>
            <a:r>
              <a:rPr lang="vi-VN" dirty="0">
                <a:latin typeface="VNI-Avo" pitchFamily="2" charset="0"/>
              </a:rPr>
              <a:t> ghi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Gioi thiêu bai moi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vần</a:t>
            </a:r>
            <a:r>
              <a:rPr lang="vi-VN" dirty="0"/>
              <a:t>, </a:t>
            </a:r>
            <a:r>
              <a:rPr lang="vi-VN" dirty="0" err="1"/>
              <a:t>đọc</a:t>
            </a:r>
            <a:r>
              <a:rPr lang="vi-VN" dirty="0"/>
              <a:t> trơn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chọn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nói</a:t>
            </a:r>
            <a:r>
              <a:rPr lang="vi-VN" dirty="0"/>
              <a:t> câu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mở</a:t>
            </a:r>
            <a:r>
              <a:rPr lang="vi-VN" dirty="0"/>
              <a:t> </a:t>
            </a:r>
            <a:r>
              <a:rPr lang="vi-VN" dirty="0" err="1"/>
              <a:t>rộng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jpe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:a16="http://schemas.microsoft.com/office/drawing/2014/main" xmlns="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xmlns="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61381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72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Q – q – qu – Y - y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716" y="0"/>
            <a:ext cx="5899568" cy="6822392"/>
            <a:chOff x="0" y="35608"/>
            <a:chExt cx="5899568" cy="6822392"/>
          </a:xfrm>
        </p:grpSpPr>
        <p:sp>
          <p:nvSpPr>
            <p:cNvPr id="6" name="Title 5">
              <a:extLst>
                <a:ext uri="{FF2B5EF4-FFF2-40B4-BE49-F238E27FC236}">
                  <a16:creationId xmlns:a16="http://schemas.microsoft.com/office/drawing/2014/main" xmlns="" id="{40CDC94A-4814-4BB7-AF20-C721A2EB9E99}"/>
                </a:ext>
              </a:extLst>
            </p:cNvPr>
            <p:cNvSpPr txBox="1">
              <a:spLocks/>
            </p:cNvSpPr>
            <p:nvPr/>
          </p:nvSpPr>
          <p:spPr>
            <a:xfrm>
              <a:off x="1786002" y="5394325"/>
              <a:ext cx="3103418" cy="14636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800" dirty="0" err="1" smtClean="0">
                  <a:latin typeface="VNI-Avo" pitchFamily="2" charset="0"/>
                </a:rPr>
                <a:t>quaø</a:t>
              </a:r>
              <a:endParaRPr lang="en-US" sz="8800" dirty="0">
                <a:latin typeface="VNI-Avo" pitchFamily="2" charset="0"/>
              </a:endParaRPr>
            </a:p>
          </p:txBody>
        </p:sp>
        <p:pic>
          <p:nvPicPr>
            <p:cNvPr id="5122" name="Picture 2" descr="C:\Users\NVT\AppData\Local\Temp\Rar$DIa4644.48697\qu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667" l="3917" r="95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608"/>
              <a:ext cx="5899568" cy="5358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675422" y="395894"/>
            <a:ext cx="4688420" cy="5772894"/>
            <a:chOff x="6311676" y="204825"/>
            <a:chExt cx="5323122" cy="6617566"/>
          </a:xfrm>
        </p:grpSpPr>
        <p:sp>
          <p:nvSpPr>
            <p:cNvPr id="7" name="Title 5">
              <a:extLst>
                <a:ext uri="{FF2B5EF4-FFF2-40B4-BE49-F238E27FC236}">
                  <a16:creationId xmlns:a16="http://schemas.microsoft.com/office/drawing/2014/main" xmlns="" id="{90D718C3-DDCF-499D-AC13-21CA9906E4A3}"/>
                </a:ext>
              </a:extLst>
            </p:cNvPr>
            <p:cNvSpPr txBox="1">
              <a:spLocks/>
            </p:cNvSpPr>
            <p:nvPr/>
          </p:nvSpPr>
          <p:spPr>
            <a:xfrm>
              <a:off x="8021783" y="5358716"/>
              <a:ext cx="2504273" cy="14636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800" dirty="0">
                  <a:latin typeface="VNI-Avo" pitchFamily="2" charset="0"/>
                </a:rPr>
                <a:t>y</a:t>
              </a:r>
              <a:r>
                <a:rPr lang="en-US" sz="8800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8800" dirty="0" err="1" smtClean="0">
                  <a:latin typeface="VNI-Avo" pitchFamily="2" charset="0"/>
                </a:rPr>
                <a:t>só</a:t>
              </a:r>
              <a:endParaRPr lang="en-US" sz="8800" dirty="0">
                <a:latin typeface="VNI-Avo" pitchFamily="2" charset="0"/>
              </a:endParaRPr>
            </a:p>
          </p:txBody>
        </p:sp>
        <p:pic>
          <p:nvPicPr>
            <p:cNvPr id="8" name="Picture 3" descr="C:\Users\NVT\Desktop\y si.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3" b="9897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676" y="204825"/>
              <a:ext cx="5323122" cy="515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2428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906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192" y="430041"/>
            <a:ext cx="8059611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2627306"/>
            <a:ext cx="570635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xmlns="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0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:a16="http://schemas.microsoft.com/office/drawing/2014/main" xmlns="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167619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A5840DC-30F4-46D0-B7EA-71E2F561685A}"/>
              </a:ext>
            </a:extLst>
          </p:cNvPr>
          <p:cNvSpPr txBox="1"/>
          <p:nvPr/>
        </p:nvSpPr>
        <p:spPr>
          <a:xfrm>
            <a:off x="7373603" y="720704"/>
            <a:ext cx="30727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 hàng" panose="020B0603050302020204" pitchFamily="34" charset="0"/>
                <a:ea typeface="HP001 5Ha" pitchFamily="34" charset="-127"/>
              </a:rPr>
              <a:t>qu</a:t>
            </a:r>
            <a:endParaRPr lang="vi-VN" sz="7200" b="1" dirty="0">
              <a:latin typeface="HP001 4 hàng" panose="020B0603050302020204" pitchFamily="34" charset="0"/>
              <a:ea typeface="HP001 5Ha" pitchFamily="34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  <a:ea typeface="HP001 5Ha" pitchFamily="34" charset="-127"/>
              </a:rPr>
              <a:t>quà</a:t>
            </a:r>
            <a:endParaRPr lang="vi-VN" sz="7200" b="1" dirty="0">
              <a:latin typeface="HP001 4 hàng" panose="020B0603050302020204" pitchFamily="34" charset="0"/>
              <a:ea typeface="HP001 5Ha" pitchFamily="34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>
                <a:latin typeface="HP001 4 hàng" panose="020B0603050302020204" pitchFamily="34" charset="0"/>
                <a:ea typeface="HP001 5Ha" pitchFamily="34" charset="-127"/>
              </a:rPr>
              <a:t>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>
                <a:latin typeface="HP001 4 hàng" panose="020B0603050302020204" pitchFamily="34" charset="0"/>
                <a:ea typeface="HP001 5Ha" pitchFamily="34" charset="-127"/>
              </a:rPr>
              <a:t>y</a:t>
            </a:r>
            <a:r>
              <a:rPr lang="vi-VN" sz="7200" b="1" dirty="0" smtClean="0">
                <a:latin typeface="HP001 4 hàng" panose="020B0603050302020204" pitchFamily="34" charset="0"/>
                <a:ea typeface="HP001 5Ha" pitchFamily="34" charset="-127"/>
              </a:rPr>
              <a:t> sĩ</a:t>
            </a:r>
            <a:endParaRPr lang="en-US" sz="7200" b="1" dirty="0">
              <a:latin typeface="HP001 4 hàng" panose="020B0603050302020204" pitchFamily="34" charset="0"/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25308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VT\AppData\Local\Temp\Rar$DIa5376.34166\que tính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67" r="9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9" y="2537"/>
            <a:ext cx="9975273" cy="55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225428" y="4823834"/>
            <a:ext cx="2854037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 smtClean="0">
                <a:latin typeface="VNI-Avo" pitchFamily="2" charset="0"/>
              </a:rPr>
              <a:t>que</a:t>
            </a:r>
            <a:endParaRPr lang="en-US" sz="8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03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VT\AppData\Local\Temp\Rar$DIa5376.39871\hoa-da-quy-da-la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-1"/>
            <a:ext cx="10349345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3435926" y="5394325"/>
            <a:ext cx="494607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>
                <a:latin typeface="VNI-Avo" pitchFamily="2" charset="0"/>
              </a:rPr>
              <a:t>d</a:t>
            </a:r>
            <a:r>
              <a:rPr lang="vi-VN" sz="8800" dirty="0" smtClean="0">
                <a:latin typeface="VNI-Avo" pitchFamily="2" charset="0"/>
              </a:rPr>
              <a:t>aõ quyø</a:t>
            </a:r>
            <a:endParaRPr lang="en-US" sz="8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VT\AppData\Local\Temp\Rar$DIa5376.43659\qu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9" y="-1"/>
            <a:ext cx="10350310" cy="53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689281" y="5394325"/>
            <a:ext cx="257694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 smtClean="0">
                <a:latin typeface="VNI-Avo" pitchFamily="2" charset="0"/>
              </a:rPr>
              <a:t>quaï</a:t>
            </a:r>
            <a:endParaRPr lang="en-US" sz="8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VT\AppData\Local\Temp\Rar$DIa5376.48573\quả lê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815" l="10000" r="90000">
                        <a14:backgroundMark x1="36800" y1="90617" x2="52200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9" y="300251"/>
            <a:ext cx="9682597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3685306" y="5148665"/>
            <a:ext cx="4516581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>
                <a:latin typeface="VNI-Avo" pitchFamily="2" charset="0"/>
              </a:rPr>
              <a:t>q</a:t>
            </a:r>
            <a:r>
              <a:rPr lang="vi-VN" sz="8800" dirty="0" smtClean="0">
                <a:latin typeface="VNI-Avo" pitchFamily="2" charset="0"/>
              </a:rPr>
              <a:t>uaû leâ</a:t>
            </a:r>
            <a:endParaRPr lang="en-US" sz="8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A8DF2AF-5E47-40F2-9243-03919C829808}"/>
              </a:ext>
            </a:extLst>
          </p:cNvPr>
          <p:cNvSpPr txBox="1"/>
          <p:nvPr/>
        </p:nvSpPr>
        <p:spPr>
          <a:xfrm>
            <a:off x="2636678" y="959858"/>
            <a:ext cx="19534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VNI-Avo" pitchFamily="2" charset="0"/>
            </a:endParaRPr>
          </a:p>
          <a:p>
            <a:r>
              <a:rPr lang="vi-VN" sz="6600" dirty="0" smtClean="0">
                <a:latin typeface="VNI-Avo" pitchFamily="2" charset="0"/>
              </a:rPr>
              <a:t>seû</a:t>
            </a:r>
            <a:endParaRPr lang="en-US" sz="6600" dirty="0">
              <a:latin typeface="VNI-Avo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F60F6AA-41E1-46B5-8B84-320E2CD5FD70}"/>
              </a:ext>
            </a:extLst>
          </p:cNvPr>
          <p:cNvSpPr txBox="1"/>
          <p:nvPr/>
        </p:nvSpPr>
        <p:spPr>
          <a:xfrm>
            <a:off x="6859012" y="1526862"/>
            <a:ext cx="3088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atin typeface="VNI-Avo" pitchFamily="2" charset="0"/>
              </a:rPr>
              <a:t>c</a:t>
            </a:r>
            <a:r>
              <a:rPr lang="vi-VN" sz="6600" dirty="0" smtClean="0">
                <a:latin typeface="VNI-Avo" pitchFamily="2" charset="0"/>
              </a:rPr>
              <a:t>hoù xuø</a:t>
            </a:r>
            <a:endParaRPr lang="en-US" sz="6600" dirty="0">
              <a:latin typeface="VNI-Avo" pitchFamily="2" charset="0"/>
            </a:endParaRPr>
          </a:p>
        </p:txBody>
      </p:sp>
      <p:sp>
        <p:nvSpPr>
          <p:cNvPr id="13" name="Hộp Văn bản 14">
            <a:extLst>
              <a:ext uri="{FF2B5EF4-FFF2-40B4-BE49-F238E27FC236}">
                <a16:creationId xmlns:a16="http://schemas.microsoft.com/office/drawing/2014/main" xmlns="" id="{09A8AD1C-91E8-4633-A6FA-A7C622CCCCE0}"/>
              </a:ext>
            </a:extLst>
          </p:cNvPr>
          <p:cNvSpPr txBox="1"/>
          <p:nvPr/>
        </p:nvSpPr>
        <p:spPr>
          <a:xfrm>
            <a:off x="2192110" y="4596772"/>
            <a:ext cx="2842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atin typeface="VNI-Avo" pitchFamily="2" charset="0"/>
              </a:rPr>
              <a:t>s</a:t>
            </a:r>
            <a:r>
              <a:rPr lang="vi-VN" sz="6600" dirty="0" smtClean="0">
                <a:latin typeface="VNI-Avo" pitchFamily="2" charset="0"/>
              </a:rPr>
              <a:t>u su</a:t>
            </a:r>
            <a:endParaRPr lang="en-US" sz="6600" dirty="0">
              <a:latin typeface="VNI-Avo" pitchFamily="2" charset="0"/>
            </a:endParaRPr>
          </a:p>
        </p:txBody>
      </p:sp>
      <p:sp>
        <p:nvSpPr>
          <p:cNvPr id="14" name="Hộp Văn bản 14">
            <a:extLst>
              <a:ext uri="{FF2B5EF4-FFF2-40B4-BE49-F238E27FC236}">
                <a16:creationId xmlns:a16="http://schemas.microsoft.com/office/drawing/2014/main" xmlns="" id="{09A8AD1C-91E8-4633-A6FA-A7C622CCCCE0}"/>
              </a:ext>
            </a:extLst>
          </p:cNvPr>
          <p:cNvSpPr txBox="1"/>
          <p:nvPr/>
        </p:nvSpPr>
        <p:spPr>
          <a:xfrm>
            <a:off x="6859012" y="4596772"/>
            <a:ext cx="3628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atin typeface="VNI-Avo" pitchFamily="2" charset="0"/>
              </a:rPr>
              <a:t>x</a:t>
            </a:r>
            <a:r>
              <a:rPr lang="vi-VN" sz="6600" dirty="0" smtClean="0">
                <a:latin typeface="VNI-Avo" pitchFamily="2" charset="0"/>
              </a:rPr>
              <a:t>oâ nhöïa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16" name="Chỗ dành sẵn cho Nội dung 4">
            <a:extLst>
              <a:ext uri="{FF2B5EF4-FFF2-40B4-BE49-F238E27FC236}">
                <a16:creationId xmlns:a16="http://schemas.microsoft.com/office/drawing/2014/main" xmlns="" id="{ACF28222-B961-488E-8351-B64FF56B41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3491" y="359143"/>
            <a:ext cx="5347853" cy="2807506"/>
          </a:xfrm>
          <a:prstGeom prst="rect">
            <a:avLst/>
          </a:prstGeom>
        </p:spPr>
      </p:pic>
      <p:pic>
        <p:nvPicPr>
          <p:cNvPr id="18" name="Chỗ dành sẵn cho Nội dung 4">
            <a:extLst>
              <a:ext uri="{FF2B5EF4-FFF2-40B4-BE49-F238E27FC236}">
                <a16:creationId xmlns:a16="http://schemas.microsoft.com/office/drawing/2014/main" xmlns="" id="{BBD4C559-9277-4F2F-A150-2B364EA420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003" y="3461015"/>
            <a:ext cx="4286442" cy="3396985"/>
          </a:xfrm>
          <a:prstGeom prst="rect">
            <a:avLst/>
          </a:prstGeom>
        </p:spPr>
      </p:pic>
      <p:sp>
        <p:nvSpPr>
          <p:cNvPr id="2" name="AutoShape 2" descr="Top 6 các loại hoa quả trái cây giúp giảm cân hiệu quả - Siêu Th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hỗ dành sẵn cho Nội dung 4">
            <a:extLst>
              <a:ext uri="{FF2B5EF4-FFF2-40B4-BE49-F238E27FC236}">
                <a16:creationId xmlns:a16="http://schemas.microsoft.com/office/drawing/2014/main" xmlns="" id="{C8464718-9262-4ED4-BCC8-4C22B618BD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r="31500" b="53570"/>
          <a:stretch/>
        </p:blipFill>
        <p:spPr>
          <a:xfrm>
            <a:off x="6640931" y="2822326"/>
            <a:ext cx="4065037" cy="3764343"/>
          </a:xfrm>
          <a:prstGeom prst="rect">
            <a:avLst/>
          </a:prstGeom>
        </p:spPr>
      </p:pic>
      <p:pic>
        <p:nvPicPr>
          <p:cNvPr id="5" name="Chỗ dành sẵn cho Nội dung 4" descr="Ảnh có chứa phòng ngủ, phòng, thực phẩm&#10;&#10;Mô tả được tạo tự động">
            <a:extLst>
              <a:ext uri="{FF2B5EF4-FFF2-40B4-BE49-F238E27FC236}">
                <a16:creationId xmlns:a16="http://schemas.microsoft.com/office/drawing/2014/main" xmlns="" id="{D460BF43-2C6B-4B06-8490-DDA55606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03" b="66511"/>
          <a:stretch/>
        </p:blipFill>
        <p:spPr>
          <a:xfrm>
            <a:off x="1010819" y="566704"/>
            <a:ext cx="5205210" cy="3131571"/>
          </a:xfrm>
        </p:spPr>
      </p:pic>
    </p:spTree>
    <p:extLst>
      <p:ext uri="{BB962C8B-B14F-4D97-AF65-F5344CB8AC3E}">
        <p14:creationId xmlns:p14="http://schemas.microsoft.com/office/powerpoint/2010/main" val="22061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NVT\AppData\Local\Temp\Rar$DIa5376.43659\qu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54" y="109187"/>
            <a:ext cx="4158194" cy="280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8309157" y="2924950"/>
            <a:ext cx="1502350" cy="94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dirty="0" smtClean="0">
                <a:latin typeface="VNI-Avo" pitchFamily="2" charset="0"/>
              </a:rPr>
              <a:t>quaï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1929245" y="3068996"/>
            <a:ext cx="1327546" cy="94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dirty="0" smtClean="0">
                <a:latin typeface="VNI-Avo" pitchFamily="2" charset="0"/>
              </a:rPr>
              <a:t>que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8651647" y="6177478"/>
            <a:ext cx="817370" cy="789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dirty="0" smtClean="0">
                <a:latin typeface="VNI-Avo" pitchFamily="2" charset="0"/>
              </a:rPr>
              <a:t>leâ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1929245" y="6025079"/>
            <a:ext cx="2486890" cy="94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dirty="0">
                <a:latin typeface="VNI-Avo" pitchFamily="2" charset="0"/>
              </a:rPr>
              <a:t>d</a:t>
            </a:r>
            <a:r>
              <a:rPr lang="vi-VN" sz="4000" dirty="0" smtClean="0">
                <a:latin typeface="VNI-Avo" pitchFamily="2" charset="0"/>
              </a:rPr>
              <a:t>aõ quyø</a:t>
            </a:r>
            <a:endParaRPr lang="en-US" sz="4000" dirty="0">
              <a:latin typeface="VNI-Avo" pitchFamily="2" charset="0"/>
            </a:endParaRPr>
          </a:p>
        </p:txBody>
      </p:sp>
      <p:pic>
        <p:nvPicPr>
          <p:cNvPr id="28" name="Picture 2" descr="C:\Users\NVT\AppData\Local\Temp\Rar$DIa5376.34166\que tính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667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1" y="109187"/>
            <a:ext cx="4428042" cy="29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NVT\AppData\Local\Temp\Rar$DIa5376.39871\hoa-da-quy-da-la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1" y="3890957"/>
            <a:ext cx="4428042" cy="213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NVT\AppData\Local\Temp\Rar$DIa5376.48573\quả lê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77" y="3824196"/>
            <a:ext cx="4323147" cy="23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3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6A32830-9E4F-449B-99A0-29F6C687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0564" cy="1325563"/>
          </a:xfrm>
        </p:spPr>
        <p:txBody>
          <a:bodyPr/>
          <a:lstStyle/>
          <a:p>
            <a:r>
              <a:rPr lang="vi-VN" dirty="0">
                <a:latin typeface="VNI-Avo" pitchFamily="2" charset="0"/>
              </a:rPr>
              <a:t>Tìm nhöõng tieáng coù chöùa aâm </a:t>
            </a:r>
            <a:r>
              <a:rPr lang="vi-VN" dirty="0" smtClean="0">
                <a:latin typeface="VNI-Avo" pitchFamily="2" charset="0"/>
              </a:rPr>
              <a:t>q, qu, y.</a:t>
            </a:r>
            <a:endParaRPr lang="en-US" dirty="0">
              <a:latin typeface="VNI-Avo" pitchFamily="2" charset="0"/>
            </a:endParaRPr>
          </a:p>
        </p:txBody>
      </p:sp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:a16="http://schemas.microsoft.com/office/drawing/2014/main" xmlns="" id="{5BF1321F-CF31-46B3-994D-986BD571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965887"/>
            <a:ext cx="4941871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5">
            <a:extLst>
              <a:ext uri="{FF2B5EF4-FFF2-40B4-BE49-F238E27FC236}">
                <a16:creationId xmlns:a16="http://schemas.microsoft.com/office/drawing/2014/main" xmlns="" id="{12207113-7169-4B10-9C88-D5F549CA670E}"/>
              </a:ext>
            </a:extLst>
          </p:cNvPr>
          <p:cNvSpPr txBox="1"/>
          <p:nvPr/>
        </p:nvSpPr>
        <p:spPr>
          <a:xfrm>
            <a:off x="0" y="1219553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latin typeface="VNI-Avo" pitchFamily="2" charset="0"/>
              </a:rPr>
              <a:t>   Beù ruû </a:t>
            </a:r>
            <a:r>
              <a:rPr lang="vi-VN" sz="6000" dirty="0">
                <a:latin typeface="VNI-Avo" pitchFamily="2" charset="0"/>
              </a:rPr>
              <a:t>chò qua choã coù sö töû.</a:t>
            </a:r>
          </a:p>
          <a:p>
            <a:r>
              <a:rPr lang="vi-VN" sz="6000" dirty="0">
                <a:latin typeface="VNI-Avo" pitchFamily="2" charset="0"/>
              </a:rPr>
              <a:t>Chò nhoû </a:t>
            </a:r>
            <a:r>
              <a:rPr lang="vi-VN" sz="6000" dirty="0" smtClean="0">
                <a:latin typeface="VNI-Avo" pitchFamily="2" charset="0"/>
              </a:rPr>
              <a:t>nheï:</a:t>
            </a:r>
            <a:endParaRPr lang="vi-VN" sz="6000" dirty="0">
              <a:latin typeface="VNI-Avo" pitchFamily="2" charset="0"/>
            </a:endParaRPr>
          </a:p>
          <a:p>
            <a:r>
              <a:rPr lang="vi-VN" sz="6000" dirty="0" smtClean="0">
                <a:latin typeface="VNI-Avo" pitchFamily="2" charset="0"/>
              </a:rPr>
              <a:t>   -</a:t>
            </a:r>
            <a:r>
              <a:rPr lang="vi-VN" sz="6000" dirty="0">
                <a:latin typeface="VNI-Avo" pitchFamily="2" charset="0"/>
              </a:rPr>
              <a:t>ÖØ. Beù chuù yù nheù. Sö töû laø thuù döõ ñoù.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2207113-7169-4B10-9C88-D5F549CA670E}"/>
              </a:ext>
            </a:extLst>
          </p:cNvPr>
          <p:cNvSpPr txBox="1"/>
          <p:nvPr/>
        </p:nvSpPr>
        <p:spPr>
          <a:xfrm>
            <a:off x="4201179" y="1209016"/>
            <a:ext cx="1479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solidFill>
                  <a:srgbClr val="FF0000"/>
                </a:solidFill>
                <a:latin typeface="VNI-Avo" pitchFamily="2" charset="0"/>
              </a:rPr>
              <a:t>qu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xmlns="" id="{12207113-7169-4B10-9C88-D5F549CA670E}"/>
              </a:ext>
            </a:extLst>
          </p:cNvPr>
          <p:cNvSpPr txBox="1"/>
          <p:nvPr/>
        </p:nvSpPr>
        <p:spPr>
          <a:xfrm>
            <a:off x="4865808" y="3050838"/>
            <a:ext cx="1475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yù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54" y="618986"/>
            <a:ext cx="7709229" cy="551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39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Củng</a:t>
            </a:r>
            <a:r>
              <a:rPr lang="vi-VN" dirty="0"/>
              <a:t> </a:t>
            </a:r>
            <a:r>
              <a:rPr lang="vi-VN" dirty="0" err="1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8571" y="1738531"/>
            <a:ext cx="102470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latin typeface="VNI-Avo" pitchFamily="2" charset="0"/>
              </a:rPr>
              <a:t>	</a:t>
            </a:r>
            <a:r>
              <a:rPr lang="vi-VN" sz="5400" dirty="0" smtClean="0">
                <a:latin typeface="VNI-Avo" pitchFamily="2" charset="0"/>
              </a:rPr>
              <a:t>Ba </a:t>
            </a:r>
            <a:r>
              <a:rPr lang="vi-VN" sz="5400" dirty="0">
                <a:latin typeface="VNI-Avo" pitchFamily="2" charset="0"/>
              </a:rPr>
              <a:t>ñöa caû nhaø ñi sôû thuù.</a:t>
            </a:r>
          </a:p>
          <a:p>
            <a:pPr algn="just"/>
            <a:r>
              <a:rPr lang="en-US" sz="5400" dirty="0" smtClean="0">
                <a:latin typeface="VNI-Avo" pitchFamily="2" charset="0"/>
              </a:rPr>
              <a:t>	</a:t>
            </a:r>
            <a:r>
              <a:rPr lang="vi-VN" sz="5400" dirty="0" smtClean="0">
                <a:latin typeface="VNI-Avo" pitchFamily="2" charset="0"/>
              </a:rPr>
              <a:t>Sôû </a:t>
            </a:r>
            <a:r>
              <a:rPr lang="vi-VN" sz="5400" dirty="0">
                <a:latin typeface="VNI-Avo" pitchFamily="2" charset="0"/>
              </a:rPr>
              <a:t>thuù coù coø, ruøa, khæ, thoû, ngöïa, sö töû, haø maõ,...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119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pic>
        <p:nvPicPr>
          <p:cNvPr id="1026" name="Picture 2" descr="C:\Users\NVT\Desktop\hinh anh tv 1\3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9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pic>
        <p:nvPicPr>
          <p:cNvPr id="2050" name="Picture 2" descr="C:\Users\NVT\Desktop\hinh anh tv 1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742292" y="2874157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Q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xmlns="" id="{48DA2A91-262D-4030-A300-850583E5D25A}"/>
              </a:ext>
            </a:extLst>
          </p:cNvPr>
          <p:cNvSpPr/>
          <p:nvPr/>
        </p:nvSpPr>
        <p:spPr>
          <a:xfrm>
            <a:off x="8135879" y="2844315"/>
            <a:ext cx="784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48DA2A91-262D-4030-A300-850583E5D25A}"/>
              </a:ext>
            </a:extLst>
          </p:cNvPr>
          <p:cNvSpPr/>
          <p:nvPr/>
        </p:nvSpPr>
        <p:spPr>
          <a:xfrm>
            <a:off x="10020096" y="2874157"/>
            <a:ext cx="7425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2681017" y="287415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rgbClr val="FF0000"/>
                </a:solidFill>
                <a:latin typeface="VNI-Avo" pitchFamily="2" charset="0"/>
              </a:rPr>
              <a:t>q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5009492" y="2844315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qu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CC59528-24DF-448A-A494-814F74973BD1}"/>
              </a:ext>
            </a:extLst>
          </p:cNvPr>
          <p:cNvSpPr/>
          <p:nvPr/>
        </p:nvSpPr>
        <p:spPr>
          <a:xfrm>
            <a:off x="2027404" y="1077060"/>
            <a:ext cx="16225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qu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xmlns="" id="{3AFBAEED-D080-461A-B3D2-6169549B521B}"/>
              </a:ext>
            </a:extLst>
          </p:cNvPr>
          <p:cNvGrpSpPr/>
          <p:nvPr/>
        </p:nvGrpSpPr>
        <p:grpSpPr>
          <a:xfrm>
            <a:off x="1098289" y="2725955"/>
            <a:ext cx="3391344" cy="2867731"/>
            <a:chOff x="4669285" y="2957191"/>
            <a:chExt cx="2790110" cy="2867731"/>
          </a:xfrm>
        </p:grpSpPr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xmlns="" id="{C4D9AB2F-D3E3-45FE-9A58-0972945EE4F1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xmlns="" id="{C5EBCCBA-5FF1-4F51-9FD8-A5A7C9810A3C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xmlns="" id="{C402FFE3-DEF1-4F39-842A-70F19DEE2C7E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9" name="Title 5">
            <a:extLst>
              <a:ext uri="{FF2B5EF4-FFF2-40B4-BE49-F238E27FC236}">
                <a16:creationId xmlns:a16="http://schemas.microsoft.com/office/drawing/2014/main" xmlns="" id="{E714716B-A79F-44B8-9F23-743842605BDA}"/>
              </a:ext>
            </a:extLst>
          </p:cNvPr>
          <p:cNvSpPr txBox="1">
            <a:spLocks/>
          </p:cNvSpPr>
          <p:nvPr/>
        </p:nvSpPr>
        <p:spPr>
          <a:xfrm>
            <a:off x="2974546" y="2752705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VNI-Avo" pitchFamily="2" charset="0"/>
              </a:rPr>
              <a:t>a</a:t>
            </a:r>
          </a:p>
        </p:txBody>
      </p:sp>
      <p:sp>
        <p:nvSpPr>
          <p:cNvPr id="41" name="Title 5">
            <a:extLst>
              <a:ext uri="{FF2B5EF4-FFF2-40B4-BE49-F238E27FC236}">
                <a16:creationId xmlns:a16="http://schemas.microsoft.com/office/drawing/2014/main" xmlns="" id="{59E17EAC-6323-4DAA-80F1-BF553EC74197}"/>
              </a:ext>
            </a:extLst>
          </p:cNvPr>
          <p:cNvSpPr txBox="1">
            <a:spLocks/>
          </p:cNvSpPr>
          <p:nvPr/>
        </p:nvSpPr>
        <p:spPr>
          <a:xfrm>
            <a:off x="1610395" y="4172621"/>
            <a:ext cx="273993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atin typeface="VNI-Avo" pitchFamily="2" charset="0"/>
              </a:rPr>
              <a:t>quaø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42" name="Title 5">
            <a:extLst>
              <a:ext uri="{FF2B5EF4-FFF2-40B4-BE49-F238E27FC236}">
                <a16:creationId xmlns:a16="http://schemas.microsoft.com/office/drawing/2014/main" xmlns="" id="{84ECBBDC-F426-4C0A-9309-49D99E32FAFF}"/>
              </a:ext>
            </a:extLst>
          </p:cNvPr>
          <p:cNvSpPr txBox="1">
            <a:spLocks/>
          </p:cNvSpPr>
          <p:nvPr/>
        </p:nvSpPr>
        <p:spPr>
          <a:xfrm>
            <a:off x="1581554" y="4200202"/>
            <a:ext cx="166494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qu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C59528-24DF-448A-A494-814F74973BD1}"/>
              </a:ext>
            </a:extLst>
          </p:cNvPr>
          <p:cNvSpPr/>
          <p:nvPr/>
        </p:nvSpPr>
        <p:spPr>
          <a:xfrm>
            <a:off x="1201005" y="2646720"/>
            <a:ext cx="16225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qu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59E17EAC-6323-4DAA-80F1-BF553EC74197}"/>
              </a:ext>
            </a:extLst>
          </p:cNvPr>
          <p:cNvSpPr txBox="1">
            <a:spLocks/>
          </p:cNvSpPr>
          <p:nvPr/>
        </p:nvSpPr>
        <p:spPr>
          <a:xfrm>
            <a:off x="7516701" y="4596912"/>
            <a:ext cx="2739932" cy="122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atin typeface="VNI-Avo" pitchFamily="2" charset="0"/>
              </a:rPr>
              <a:t>quaø</a:t>
            </a:r>
            <a:endParaRPr lang="en-US" sz="8800" b="1" dirty="0"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32" y="839481"/>
            <a:ext cx="4213881" cy="38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/>
      <p:bldP spid="41" grpId="0"/>
      <p:bldP spid="4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>
            <a:extLst>
              <a:ext uri="{FF2B5EF4-FFF2-40B4-BE49-F238E27FC236}">
                <a16:creationId xmlns:a16="http://schemas.microsoft.com/office/drawing/2014/main" xmlns="" id="{3AFBAEED-D080-461A-B3D2-6169549B521B}"/>
              </a:ext>
            </a:extLst>
          </p:cNvPr>
          <p:cNvGrpSpPr/>
          <p:nvPr/>
        </p:nvGrpSpPr>
        <p:grpSpPr>
          <a:xfrm>
            <a:off x="1405512" y="2715392"/>
            <a:ext cx="3391344" cy="2867731"/>
            <a:chOff x="4669285" y="2957191"/>
            <a:chExt cx="2790110" cy="2867731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xmlns="" id="{C4D9AB2F-D3E3-45FE-9A58-0972945EE4F1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xmlns="" id="{C5EBCCBA-5FF1-4F51-9FD8-A5A7C9810A3C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xmlns="" id="{C402FFE3-DEF1-4F39-842A-70F19DEE2C7E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2531425" y="1207204"/>
            <a:ext cx="1191207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y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3393655" y="2716785"/>
            <a:ext cx="1049166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y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2531425" y="4119447"/>
            <a:ext cx="113978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y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075" name="Picture 3" descr="C:\Users\NVT\Desktop\y si.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" b="98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46" y="118211"/>
            <a:ext cx="5323122" cy="51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7869217" y="5072004"/>
            <a:ext cx="286078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latin typeface="VNI-Avo" pitchFamily="2" charset="0"/>
              </a:rPr>
              <a:t>y</a:t>
            </a:r>
            <a:r>
              <a:rPr lang="en-US" sz="9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600" b="1" dirty="0" err="1" smtClean="0">
                <a:latin typeface="VNI-Avo" pitchFamily="2" charset="0"/>
              </a:rPr>
              <a:t>só</a:t>
            </a:r>
            <a:endParaRPr lang="en-US" sz="96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245" y="749508"/>
            <a:ext cx="1664368" cy="1463675"/>
          </a:xfrm>
        </p:spPr>
        <p:txBody>
          <a:bodyPr>
            <a:normAutofit fontScale="90000"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qu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7E2AD49-B5C8-48F0-B8C1-3C47C48F5068}"/>
              </a:ext>
            </a:extLst>
          </p:cNvPr>
          <p:cNvGrpSpPr/>
          <p:nvPr/>
        </p:nvGrpSpPr>
        <p:grpSpPr>
          <a:xfrm>
            <a:off x="1565564" y="2185893"/>
            <a:ext cx="3437074" cy="2867731"/>
            <a:chOff x="4669285" y="2957191"/>
            <a:chExt cx="2790110" cy="28677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2" name="Title 5">
            <a:extLst>
              <a:ext uri="{FF2B5EF4-FFF2-40B4-BE49-F238E27FC236}">
                <a16:creationId xmlns:a16="http://schemas.microsoft.com/office/drawing/2014/main" xmlns="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3583192" y="2140041"/>
            <a:ext cx="117831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VNI-Avo" pitchFamily="2" charset="0"/>
              </a:rPr>
              <a:t>a</a:t>
            </a: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xmlns="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1565836" y="2093013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qu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2027907" y="3618770"/>
            <a:ext cx="279016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 smtClean="0">
                <a:latin typeface="VNI-Avo" pitchFamily="2" charset="0"/>
              </a:rPr>
              <a:t> </a:t>
            </a:r>
            <a:r>
              <a:rPr lang="en-US" sz="8800" b="1" dirty="0" err="1" smtClean="0">
                <a:latin typeface="VNI-Avo" pitchFamily="2" charset="0"/>
              </a:rPr>
              <a:t>quaø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xmlns="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3400866" y="3553954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2356585" y="3616222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qu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7E2AD49-B5C8-48F0-B8C1-3C47C48F5068}"/>
              </a:ext>
            </a:extLst>
          </p:cNvPr>
          <p:cNvGrpSpPr/>
          <p:nvPr/>
        </p:nvGrpSpPr>
        <p:grpSpPr>
          <a:xfrm>
            <a:off x="8127153" y="2168862"/>
            <a:ext cx="2790110" cy="2867731"/>
            <a:chOff x="4669285" y="2957191"/>
            <a:chExt cx="2790110" cy="286773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7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9052934" y="629338"/>
            <a:ext cx="118222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y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9623774" y="2175353"/>
            <a:ext cx="120451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y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9165125" y="3553951"/>
            <a:ext cx="109401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y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16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226</Words>
  <Application>Microsoft Office PowerPoint</Application>
  <PresentationFormat>Widescreen</PresentationFormat>
  <Paragraphs>80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HP001 4 hàng</vt:lpstr>
      <vt:lpstr>HP001 5Ha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qu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nhöõng tieáng coù chöùa aâm q, qu, y.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THUTHAO</cp:lastModifiedBy>
  <cp:revision>39</cp:revision>
  <dcterms:created xsi:type="dcterms:W3CDTF">2020-08-19T08:24:52Z</dcterms:created>
  <dcterms:modified xsi:type="dcterms:W3CDTF">2020-08-29T09:18:35Z</dcterms:modified>
</cp:coreProperties>
</file>